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C59F-3CFA-476B-9527-5B63F8000B9B}" type="datetimeFigureOut">
              <a:rPr lang="es-SV" smtClean="0"/>
              <a:t>13/07/2018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F63F-77B3-4CE1-BC23-FC3AF35B017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04354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C59F-3CFA-476B-9527-5B63F8000B9B}" type="datetimeFigureOut">
              <a:rPr lang="es-SV" smtClean="0"/>
              <a:t>13/07/2018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F63F-77B3-4CE1-BC23-FC3AF35B017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65539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C59F-3CFA-476B-9527-5B63F8000B9B}" type="datetimeFigureOut">
              <a:rPr lang="es-SV" smtClean="0"/>
              <a:t>13/07/2018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F63F-77B3-4CE1-BC23-FC3AF35B017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98503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C59F-3CFA-476B-9527-5B63F8000B9B}" type="datetimeFigureOut">
              <a:rPr lang="es-SV" smtClean="0"/>
              <a:t>13/07/2018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F63F-77B3-4CE1-BC23-FC3AF35B017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018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C59F-3CFA-476B-9527-5B63F8000B9B}" type="datetimeFigureOut">
              <a:rPr lang="es-SV" smtClean="0"/>
              <a:t>13/07/2018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F63F-77B3-4CE1-BC23-FC3AF35B017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3691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C59F-3CFA-476B-9527-5B63F8000B9B}" type="datetimeFigureOut">
              <a:rPr lang="es-SV" smtClean="0"/>
              <a:t>13/07/2018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F63F-77B3-4CE1-BC23-FC3AF35B017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3970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C59F-3CFA-476B-9527-5B63F8000B9B}" type="datetimeFigureOut">
              <a:rPr lang="es-SV" smtClean="0"/>
              <a:t>13/07/2018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F63F-77B3-4CE1-BC23-FC3AF35B017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98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C59F-3CFA-476B-9527-5B63F8000B9B}" type="datetimeFigureOut">
              <a:rPr lang="es-SV" smtClean="0"/>
              <a:t>13/07/2018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F63F-77B3-4CE1-BC23-FC3AF35B017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01798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C59F-3CFA-476B-9527-5B63F8000B9B}" type="datetimeFigureOut">
              <a:rPr lang="es-SV" smtClean="0"/>
              <a:t>13/07/2018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F63F-77B3-4CE1-BC23-FC3AF35B017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66968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C59F-3CFA-476B-9527-5B63F8000B9B}" type="datetimeFigureOut">
              <a:rPr lang="es-SV" smtClean="0"/>
              <a:t>13/07/2018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F63F-77B3-4CE1-BC23-FC3AF35B017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7608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C59F-3CFA-476B-9527-5B63F8000B9B}" type="datetimeFigureOut">
              <a:rPr lang="es-SV" smtClean="0"/>
              <a:t>13/07/2018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F63F-77B3-4CE1-BC23-FC3AF35B017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955428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BC59F-3CFA-476B-9527-5B63F8000B9B}" type="datetimeFigureOut">
              <a:rPr lang="es-SV" smtClean="0"/>
              <a:t>13/07/2018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5F63F-77B3-4CE1-BC23-FC3AF35B0177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14360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6309" y="135371"/>
            <a:ext cx="7556051" cy="629333"/>
          </a:xfrm>
        </p:spPr>
        <p:txBody>
          <a:bodyPr>
            <a:noAutofit/>
          </a:bodyPr>
          <a:lstStyle/>
          <a:p>
            <a:pPr algn="l"/>
            <a:r>
              <a:rPr lang="es-SV" sz="3600" dirty="0" smtClean="0">
                <a:latin typeface="Neris Black" pitchFamily="50" charset="0"/>
              </a:rPr>
              <a:t>Pintura </a:t>
            </a:r>
            <a:r>
              <a:rPr lang="es-SV" sz="3600" dirty="0" err="1" smtClean="0">
                <a:latin typeface="Neris Black" pitchFamily="50" charset="0"/>
              </a:rPr>
              <a:t>Epóxica</a:t>
            </a:r>
            <a:r>
              <a:rPr lang="es-SV" sz="3600" dirty="0" smtClean="0">
                <a:latin typeface="Neris Black" pitchFamily="50" charset="0"/>
              </a:rPr>
              <a:t> – Base Solvente</a:t>
            </a:r>
            <a:endParaRPr lang="es-SV" sz="3600" dirty="0">
              <a:latin typeface="Neris Black" pitchFamily="50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334967" y="3767840"/>
            <a:ext cx="135768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SV" sz="1400" b="1" dirty="0">
                <a:latin typeface="Neris Black" pitchFamily="50" charset="0"/>
              </a:rPr>
              <a:t>Componente B</a:t>
            </a:r>
          </a:p>
          <a:p>
            <a:pPr algn="ctr"/>
            <a:r>
              <a:rPr lang="es-SV" sz="1400" dirty="0" smtClean="0">
                <a:latin typeface="Neris Light" pitchFamily="50" charset="0"/>
              </a:rPr>
              <a:t>1/4 Galón</a:t>
            </a:r>
          </a:p>
          <a:p>
            <a:pPr algn="ctr"/>
            <a:r>
              <a:rPr lang="es-SV" sz="1400" dirty="0" smtClean="0">
                <a:latin typeface="Neris Light" pitchFamily="50" charset="0"/>
              </a:rPr>
              <a:t>Ref.429054</a:t>
            </a:r>
            <a:endParaRPr lang="es-SV" sz="1400" dirty="0">
              <a:latin typeface="Neris Light" pitchFamily="50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947821" y="1052736"/>
            <a:ext cx="2646815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SV" dirty="0" smtClean="0">
                <a:latin typeface="Neris Black" pitchFamily="50" charset="0"/>
              </a:rPr>
              <a:t>Acabado </a:t>
            </a:r>
            <a:r>
              <a:rPr lang="es-SV" dirty="0" err="1" smtClean="0">
                <a:latin typeface="Neris Black" pitchFamily="50" charset="0"/>
              </a:rPr>
              <a:t>semi</a:t>
            </a:r>
            <a:r>
              <a:rPr lang="es-SV" dirty="0" smtClean="0">
                <a:latin typeface="Neris Black" pitchFamily="50" charset="0"/>
              </a:rPr>
              <a:t>-brillante</a:t>
            </a:r>
          </a:p>
          <a:p>
            <a:pPr algn="ctr"/>
            <a:r>
              <a:rPr lang="es-SV" dirty="0" smtClean="0">
                <a:latin typeface="Neris Black" pitchFamily="50" charset="0"/>
              </a:rPr>
              <a:t>Relación de mezcla  4:1</a:t>
            </a:r>
          </a:p>
          <a:p>
            <a:pPr algn="ctr"/>
            <a:r>
              <a:rPr lang="es-SV" sz="1600" dirty="0" smtClean="0">
                <a:latin typeface="Neris Black" pitchFamily="50" charset="0"/>
              </a:rPr>
              <a:t>Epoxi -Amina </a:t>
            </a:r>
            <a:endParaRPr lang="es-SV" sz="1600" dirty="0">
              <a:latin typeface="Neris Black" pitchFamily="50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2964" y="2039648"/>
            <a:ext cx="2226210" cy="1734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23 CuadroTexto"/>
          <p:cNvSpPr txBox="1"/>
          <p:nvPr/>
        </p:nvSpPr>
        <p:spPr>
          <a:xfrm>
            <a:off x="107505" y="4581128"/>
            <a:ext cx="547260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u="sng" dirty="0" smtClean="0">
                <a:latin typeface="Neris Black" pitchFamily="50" charset="0"/>
              </a:rPr>
              <a:t>Características técnicas básicas para ambos:</a:t>
            </a:r>
          </a:p>
          <a:p>
            <a:r>
              <a:rPr lang="es-SV" sz="1600" b="1" dirty="0" smtClean="0">
                <a:latin typeface="Neris Light" pitchFamily="50" charset="0"/>
              </a:rPr>
              <a:t>Sólidos por volumen: </a:t>
            </a:r>
            <a:r>
              <a:rPr lang="es-SV" sz="1600" dirty="0" smtClean="0">
                <a:latin typeface="Neris Light" pitchFamily="50" charset="0"/>
              </a:rPr>
              <a:t>51% promedio</a:t>
            </a:r>
          </a:p>
          <a:p>
            <a:r>
              <a:rPr lang="es-SV" sz="1600" b="1" dirty="0" smtClean="0">
                <a:latin typeface="Neris Light" pitchFamily="50" charset="0"/>
              </a:rPr>
              <a:t>Espesor recomendado: </a:t>
            </a:r>
            <a:r>
              <a:rPr lang="es-SV" sz="1600" dirty="0" smtClean="0">
                <a:latin typeface="Neris Light" pitchFamily="50" charset="0"/>
              </a:rPr>
              <a:t>4-8 </a:t>
            </a:r>
            <a:r>
              <a:rPr lang="es-SV" sz="1600" dirty="0" err="1" smtClean="0">
                <a:latin typeface="Neris Light" pitchFamily="50" charset="0"/>
              </a:rPr>
              <a:t>mils</a:t>
            </a:r>
            <a:endParaRPr lang="es-SV" sz="1600" dirty="0" smtClean="0">
              <a:latin typeface="Neris Light" pitchFamily="50" charset="0"/>
            </a:endParaRPr>
          </a:p>
          <a:p>
            <a:r>
              <a:rPr lang="es-SV" sz="1600" b="1" dirty="0" smtClean="0">
                <a:latin typeface="Neris Light" pitchFamily="50" charset="0"/>
              </a:rPr>
              <a:t>Rendimiento práctico </a:t>
            </a:r>
            <a:r>
              <a:rPr lang="es-SV" sz="1600" b="1" dirty="0" err="1" smtClean="0">
                <a:latin typeface="Neris Light" pitchFamily="50" charset="0"/>
              </a:rPr>
              <a:t>aprox</a:t>
            </a:r>
            <a:r>
              <a:rPr lang="es-SV" sz="1600" b="1" dirty="0" smtClean="0">
                <a:latin typeface="Neris Light" pitchFamily="50" charset="0"/>
              </a:rPr>
              <a:t> : </a:t>
            </a:r>
            <a:r>
              <a:rPr lang="es-SV" sz="1600" dirty="0" smtClean="0">
                <a:latin typeface="Neris Light" pitchFamily="50" charset="0"/>
              </a:rPr>
              <a:t>8m2 / galón (pistola) y 10 m2/galón (rodillo)</a:t>
            </a:r>
          </a:p>
          <a:p>
            <a:r>
              <a:rPr lang="es-SV" sz="1600" dirty="0" smtClean="0">
                <a:latin typeface="Neris Light" pitchFamily="50" charset="0"/>
              </a:rPr>
              <a:t>Tiempo de vida de la mezcla: 8 horas a 25°C</a:t>
            </a:r>
          </a:p>
          <a:p>
            <a:r>
              <a:rPr lang="es-SV" sz="1600" b="1" dirty="0" smtClean="0">
                <a:latin typeface="Neris Light" pitchFamily="50" charset="0"/>
              </a:rPr>
              <a:t>Tiempos de secado (25°C): </a:t>
            </a:r>
            <a:r>
              <a:rPr lang="es-SV" sz="1600" dirty="0" smtClean="0">
                <a:latin typeface="Neris Light" pitchFamily="50" charset="0"/>
              </a:rPr>
              <a:t>2 horas al tacto, 6 horas para repinte, 24 horas para el manejo y 3 días para curado total</a:t>
            </a:r>
          </a:p>
          <a:p>
            <a:r>
              <a:rPr lang="es-SV" sz="1600" b="1" dirty="0" smtClean="0">
                <a:latin typeface="Neris Light" pitchFamily="50" charset="0"/>
              </a:rPr>
              <a:t>Solvente recomendado: </a:t>
            </a:r>
            <a:r>
              <a:rPr lang="es-SV" sz="1600" dirty="0" smtClean="0">
                <a:latin typeface="Neris Light" pitchFamily="50" charset="0"/>
              </a:rPr>
              <a:t>Ref. 21209</a:t>
            </a:r>
            <a:endParaRPr lang="es-SV" sz="1600" dirty="0">
              <a:latin typeface="Neris Light" pitchFamily="50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107505" y="898108"/>
            <a:ext cx="5472608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1500" b="1" u="sng" dirty="0" smtClean="0">
                <a:latin typeface="Neris Black" pitchFamily="50" charset="0"/>
              </a:rPr>
              <a:t>Qué es? </a:t>
            </a:r>
          </a:p>
          <a:p>
            <a:r>
              <a:rPr lang="es-CR" sz="1500" dirty="0" smtClean="0">
                <a:latin typeface="Neris Light" pitchFamily="50" charset="0"/>
              </a:rPr>
              <a:t>Pintura </a:t>
            </a:r>
            <a:r>
              <a:rPr lang="es-CR" sz="1500" dirty="0" err="1" smtClean="0">
                <a:latin typeface="Neris Light" pitchFamily="50" charset="0"/>
              </a:rPr>
              <a:t>epóxica</a:t>
            </a:r>
            <a:r>
              <a:rPr lang="es-CR" sz="1500" dirty="0" smtClean="0">
                <a:latin typeface="Neris Light" pitchFamily="50" charset="0"/>
              </a:rPr>
              <a:t> </a:t>
            </a:r>
            <a:r>
              <a:rPr lang="es-CR" sz="1500" dirty="0">
                <a:latin typeface="Neris Light" pitchFamily="50" charset="0"/>
              </a:rPr>
              <a:t>base solvente de dos componentes que proporciona una película con buena adherencia y flexibilidad, resistente a derivados del petróleo, ácidos débiles, sales y álcalis. Apta para uso en inmersión de aguas no potables (previa consulta con </a:t>
            </a:r>
            <a:r>
              <a:rPr lang="es-CR" sz="1500" dirty="0" smtClean="0">
                <a:latin typeface="Neris Light" pitchFamily="50" charset="0"/>
              </a:rPr>
              <a:t>Servicio técnico). </a:t>
            </a:r>
            <a:r>
              <a:rPr lang="es-CR" sz="1500" dirty="0">
                <a:latin typeface="Neris Light" pitchFamily="50" charset="0"/>
              </a:rPr>
              <a:t>Es resistente en exteriores a temperaturas de 120°C en seco y 70°C en </a:t>
            </a:r>
            <a:r>
              <a:rPr lang="es-CR" sz="1500" dirty="0" smtClean="0">
                <a:latin typeface="Neris Light" pitchFamily="50" charset="0"/>
              </a:rPr>
              <a:t>inmersión.</a:t>
            </a:r>
            <a:endParaRPr lang="es-SV" sz="1500" dirty="0">
              <a:latin typeface="Neris Light" pitchFamily="50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107505" y="2636912"/>
            <a:ext cx="55841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1500" b="1" u="sng" dirty="0" smtClean="0">
                <a:latin typeface="Neris Black" pitchFamily="50" charset="0"/>
              </a:rPr>
              <a:t>Usos:</a:t>
            </a:r>
          </a:p>
          <a:p>
            <a:r>
              <a:rPr lang="es-CR" sz="1500" dirty="0" smtClean="0">
                <a:latin typeface="Neris Light" pitchFamily="50" charset="0"/>
              </a:rPr>
              <a:t>Ideal </a:t>
            </a:r>
            <a:r>
              <a:rPr lang="es-CR" sz="1500" dirty="0">
                <a:latin typeface="Neris Light" pitchFamily="50" charset="0"/>
              </a:rPr>
              <a:t>para proteger y decorar superficies de metal, concreto, asbesto-cemento y madera en ambientes interiores o exteriores expuestos a alta contaminación industrial o que requieran de alta resistencia química. Únicamente en ambientes interiores este producto puede ser utilizado sin pintura de acabado; en ambientes exteriores requiere de acabado para evitar la decoloración y </a:t>
            </a:r>
            <a:r>
              <a:rPr lang="es-CR" sz="1500" dirty="0" err="1">
                <a:latin typeface="Neris Light" pitchFamily="50" charset="0"/>
              </a:rPr>
              <a:t>entizamiento</a:t>
            </a:r>
            <a:r>
              <a:rPr lang="es-CR" sz="1500" dirty="0">
                <a:latin typeface="Neris Light" pitchFamily="50" charset="0"/>
              </a:rPr>
              <a:t> con el sol.</a:t>
            </a:r>
            <a:endParaRPr lang="es-SV" sz="1500" dirty="0">
              <a:latin typeface="Neris Light" pitchFamily="50" charset="0"/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5972277" y="3771037"/>
            <a:ext cx="137370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SV" sz="1400" b="1" dirty="0" smtClean="0">
                <a:latin typeface="Neris Black" pitchFamily="50" charset="0"/>
              </a:rPr>
              <a:t>Componente A</a:t>
            </a:r>
          </a:p>
          <a:p>
            <a:pPr algn="ctr"/>
            <a:r>
              <a:rPr lang="es-SV" sz="1400" dirty="0" smtClean="0">
                <a:latin typeface="Neris Light" pitchFamily="50" charset="0"/>
              </a:rPr>
              <a:t>1 Galón</a:t>
            </a:r>
          </a:p>
          <a:p>
            <a:pPr algn="ctr"/>
            <a:r>
              <a:rPr lang="es-SV" sz="1400" dirty="0" smtClean="0">
                <a:latin typeface="Neris Light" pitchFamily="50" charset="0"/>
              </a:rPr>
              <a:t>Gris 429106 y </a:t>
            </a:r>
          </a:p>
          <a:p>
            <a:pPr algn="ctr"/>
            <a:r>
              <a:rPr lang="es-SV" sz="1400" dirty="0" smtClean="0">
                <a:latin typeface="Neris Light" pitchFamily="50" charset="0"/>
              </a:rPr>
              <a:t>Blanco 429071</a:t>
            </a:r>
            <a:endParaRPr lang="es-SV" sz="1400" dirty="0">
              <a:latin typeface="Neris Light" pitchFamily="50" charset="0"/>
            </a:endParaRPr>
          </a:p>
        </p:txBody>
      </p:sp>
      <p:pic>
        <p:nvPicPr>
          <p:cNvPr id="32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634" y="5182743"/>
            <a:ext cx="3130838" cy="1126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32 Rectángulo redondeado"/>
          <p:cNvSpPr/>
          <p:nvPr/>
        </p:nvSpPr>
        <p:spPr>
          <a:xfrm>
            <a:off x="5580112" y="980340"/>
            <a:ext cx="3346862" cy="5723866"/>
          </a:xfrm>
          <a:prstGeom prst="round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83719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6309" y="135371"/>
            <a:ext cx="7412035" cy="629333"/>
          </a:xfrm>
        </p:spPr>
        <p:txBody>
          <a:bodyPr>
            <a:noAutofit/>
          </a:bodyPr>
          <a:lstStyle/>
          <a:p>
            <a:pPr algn="l"/>
            <a:r>
              <a:rPr lang="es-SV" sz="3600" dirty="0" smtClean="0">
                <a:latin typeface="Neris Black" pitchFamily="50" charset="0"/>
              </a:rPr>
              <a:t>Pintura </a:t>
            </a:r>
            <a:r>
              <a:rPr lang="es-SV" sz="3600" dirty="0" err="1" smtClean="0">
                <a:latin typeface="Neris Black" pitchFamily="50" charset="0"/>
              </a:rPr>
              <a:t>Epóxica</a:t>
            </a:r>
            <a:r>
              <a:rPr lang="es-SV" sz="3600" dirty="0" smtClean="0">
                <a:latin typeface="Neris Black" pitchFamily="50" charset="0"/>
              </a:rPr>
              <a:t> – Base Solvente</a:t>
            </a:r>
            <a:endParaRPr lang="es-SV" sz="3600" dirty="0">
              <a:latin typeface="Neris Black" pitchFamily="50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7326104" y="3800735"/>
            <a:ext cx="135768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SV" sz="1400" b="1" dirty="0">
                <a:latin typeface="Neris Black" pitchFamily="50" charset="0"/>
              </a:rPr>
              <a:t>Componente B</a:t>
            </a:r>
          </a:p>
          <a:p>
            <a:pPr algn="ctr"/>
            <a:r>
              <a:rPr lang="es-SV" sz="1400" dirty="0" smtClean="0">
                <a:latin typeface="Neris Light" pitchFamily="50" charset="0"/>
              </a:rPr>
              <a:t>1 Galón</a:t>
            </a:r>
          </a:p>
          <a:p>
            <a:pPr algn="ctr"/>
            <a:r>
              <a:rPr lang="es-SV" sz="1400" dirty="0" err="1" smtClean="0">
                <a:latin typeface="Neris Light" pitchFamily="50" charset="0"/>
              </a:rPr>
              <a:t>Ref</a:t>
            </a:r>
            <a:r>
              <a:rPr lang="es-SV" sz="1400" dirty="0" smtClean="0">
                <a:latin typeface="Neris Light" pitchFamily="50" charset="0"/>
              </a:rPr>
              <a:t>: 429072</a:t>
            </a:r>
            <a:endParaRPr lang="es-SV" sz="1400" dirty="0">
              <a:latin typeface="Neris Light" pitchFamily="50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5773277" y="3763426"/>
            <a:ext cx="167443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SV" sz="1400" b="1" dirty="0" smtClean="0">
                <a:latin typeface="Neris Black" pitchFamily="50" charset="0"/>
              </a:rPr>
              <a:t>Componente A</a:t>
            </a:r>
          </a:p>
          <a:p>
            <a:pPr algn="ctr"/>
            <a:r>
              <a:rPr lang="es-SV" sz="1400" dirty="0" smtClean="0">
                <a:latin typeface="Neris Light" pitchFamily="50" charset="0"/>
              </a:rPr>
              <a:t>1 Galón</a:t>
            </a:r>
          </a:p>
          <a:p>
            <a:pPr algn="ctr"/>
            <a:r>
              <a:rPr lang="es-SV" sz="1400" dirty="0" smtClean="0">
                <a:latin typeface="Neris Light" pitchFamily="50" charset="0"/>
              </a:rPr>
              <a:t>Gris Ref. 429106 y </a:t>
            </a:r>
          </a:p>
          <a:p>
            <a:pPr algn="ctr"/>
            <a:r>
              <a:rPr lang="es-SV" sz="1400" dirty="0" smtClean="0">
                <a:latin typeface="Neris Light" pitchFamily="50" charset="0"/>
              </a:rPr>
              <a:t>Blanco Ref. 429071</a:t>
            </a:r>
            <a:endParaRPr lang="es-SV" sz="1400" dirty="0">
              <a:latin typeface="Neris Light" pitchFamily="50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5827395" y="1052736"/>
            <a:ext cx="2752934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SV" sz="2000" dirty="0" smtClean="0">
                <a:latin typeface="Neris Black" pitchFamily="50" charset="0"/>
              </a:rPr>
              <a:t>Acabado Brillante</a:t>
            </a:r>
          </a:p>
          <a:p>
            <a:pPr algn="ctr"/>
            <a:r>
              <a:rPr lang="es-SV" sz="2000" dirty="0" smtClean="0">
                <a:latin typeface="Neris Black" pitchFamily="50" charset="0"/>
              </a:rPr>
              <a:t>Relación de mezcla  </a:t>
            </a:r>
            <a:r>
              <a:rPr lang="es-SV" sz="2000" dirty="0" smtClean="0">
                <a:latin typeface="Neris Black" pitchFamily="50" charset="0"/>
              </a:rPr>
              <a:t>1:1</a:t>
            </a:r>
            <a:endParaRPr lang="es-SV" sz="2000" dirty="0" smtClean="0">
              <a:latin typeface="Neris Black" pitchFamily="50" charset="0"/>
            </a:endParaRPr>
          </a:p>
          <a:p>
            <a:pPr algn="ctr"/>
            <a:r>
              <a:rPr lang="es-SV" dirty="0" smtClean="0">
                <a:latin typeface="Neris Black" pitchFamily="50" charset="0"/>
              </a:rPr>
              <a:t>Epoxi - Amida </a:t>
            </a:r>
            <a:endParaRPr lang="es-SV" dirty="0">
              <a:latin typeface="Neris Black" pitchFamily="50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4467" y="2029326"/>
            <a:ext cx="2974858" cy="173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323528" y="1067252"/>
            <a:ext cx="49685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1600" b="1" u="sng" dirty="0" smtClean="0">
                <a:latin typeface="Neris Black" pitchFamily="50" charset="0"/>
              </a:rPr>
              <a:t>Qué  es?</a:t>
            </a:r>
          </a:p>
          <a:p>
            <a:r>
              <a:rPr lang="es-CR" sz="1600" dirty="0" smtClean="0">
                <a:latin typeface="Neris Light" pitchFamily="50" charset="0"/>
              </a:rPr>
              <a:t>Pintura </a:t>
            </a:r>
            <a:r>
              <a:rPr lang="es-CR" sz="1600" dirty="0" err="1">
                <a:latin typeface="Neris Light" pitchFamily="50" charset="0"/>
              </a:rPr>
              <a:t>epóxica</a:t>
            </a:r>
            <a:r>
              <a:rPr lang="es-CR" sz="1600" dirty="0">
                <a:latin typeface="Neris Light" pitchFamily="50" charset="0"/>
              </a:rPr>
              <a:t> base solvente de dos componentes, que con la mezcla apropiada de ambos proporciona una película con buena adherencia y flexibilidad, resistente al agua, ácidos débiles, sales, álcalis, derivados del petróleo y disolventes aromáticos</a:t>
            </a:r>
            <a:endParaRPr lang="es-SV" sz="1600" dirty="0">
              <a:latin typeface="Neris Light" pitchFamily="50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23528" y="2780928"/>
            <a:ext cx="51845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CR" sz="1600" b="1" u="sng" dirty="0" smtClean="0">
                <a:latin typeface="Neris Black" pitchFamily="50" charset="0"/>
              </a:rPr>
              <a:t>Usos</a:t>
            </a:r>
          </a:p>
          <a:p>
            <a:pPr lvl="0"/>
            <a:r>
              <a:rPr lang="es-CR" sz="1600" dirty="0" smtClean="0">
                <a:latin typeface="Neris Light" pitchFamily="50" charset="0"/>
              </a:rPr>
              <a:t>Almacenamiento </a:t>
            </a:r>
            <a:r>
              <a:rPr lang="es-CR" sz="1600" dirty="0">
                <a:latin typeface="Neris Light" pitchFamily="50" charset="0"/>
              </a:rPr>
              <a:t>de agua </a:t>
            </a:r>
            <a:r>
              <a:rPr lang="es-CR" sz="1600" dirty="0" smtClean="0">
                <a:latin typeface="Neris Light" pitchFamily="50" charset="0"/>
              </a:rPr>
              <a:t>potable</a:t>
            </a:r>
          </a:p>
          <a:p>
            <a:pPr lvl="0"/>
            <a:r>
              <a:rPr lang="es-CR" sz="1600" dirty="0" smtClean="0">
                <a:latin typeface="Neris Light" pitchFamily="50" charset="0"/>
              </a:rPr>
              <a:t>Lugares que requieren asepsia </a:t>
            </a:r>
            <a:r>
              <a:rPr lang="es-CR" sz="1600" dirty="0">
                <a:latin typeface="Neris Light" pitchFamily="50" charset="0"/>
              </a:rPr>
              <a:t>como hospitales, industrias de alimentos o de productos farmacéuticos que requieren cumplir con normas de higiene. </a:t>
            </a:r>
            <a:endParaRPr lang="es-SV" sz="1600" dirty="0">
              <a:latin typeface="Neris Light" pitchFamily="50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251520" y="4365104"/>
            <a:ext cx="52565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u="sng" dirty="0" smtClean="0">
                <a:latin typeface="Neris Black" pitchFamily="50" charset="0"/>
              </a:rPr>
              <a:t>Características técnicas básicas para ambos:</a:t>
            </a:r>
          </a:p>
          <a:p>
            <a:r>
              <a:rPr lang="es-SV" sz="1600" b="1" dirty="0" smtClean="0">
                <a:latin typeface="Neris Light" pitchFamily="50" charset="0"/>
              </a:rPr>
              <a:t>Sólidos por volumen: </a:t>
            </a:r>
            <a:r>
              <a:rPr lang="es-SV" sz="1600" dirty="0" smtClean="0">
                <a:latin typeface="Neris Light" pitchFamily="50" charset="0"/>
              </a:rPr>
              <a:t>51% promedio</a:t>
            </a:r>
          </a:p>
          <a:p>
            <a:r>
              <a:rPr lang="es-SV" sz="1600" b="1" dirty="0" smtClean="0">
                <a:latin typeface="Neris Light" pitchFamily="50" charset="0"/>
              </a:rPr>
              <a:t>Espesor recomendado: </a:t>
            </a:r>
            <a:r>
              <a:rPr lang="es-SV" sz="1600" dirty="0" smtClean="0">
                <a:latin typeface="Neris Light" pitchFamily="50" charset="0"/>
              </a:rPr>
              <a:t>4-8 </a:t>
            </a:r>
            <a:r>
              <a:rPr lang="es-SV" sz="1600" dirty="0" err="1" smtClean="0">
                <a:latin typeface="Neris Light" pitchFamily="50" charset="0"/>
              </a:rPr>
              <a:t>mils</a:t>
            </a:r>
            <a:endParaRPr lang="es-SV" sz="1600" dirty="0" smtClean="0">
              <a:latin typeface="Neris Light" pitchFamily="50" charset="0"/>
            </a:endParaRPr>
          </a:p>
          <a:p>
            <a:r>
              <a:rPr lang="es-SV" sz="1600" b="1" dirty="0" smtClean="0">
                <a:latin typeface="Neris Light" pitchFamily="50" charset="0"/>
              </a:rPr>
              <a:t>Rendimiento práctico </a:t>
            </a:r>
            <a:r>
              <a:rPr lang="es-SV" sz="1600" b="1" dirty="0" err="1" smtClean="0">
                <a:latin typeface="Neris Light" pitchFamily="50" charset="0"/>
              </a:rPr>
              <a:t>aprox</a:t>
            </a:r>
            <a:r>
              <a:rPr lang="es-SV" sz="1600" b="1" dirty="0" smtClean="0">
                <a:latin typeface="Neris Light" pitchFamily="50" charset="0"/>
              </a:rPr>
              <a:t> : </a:t>
            </a:r>
            <a:r>
              <a:rPr lang="es-SV" sz="1600" dirty="0" smtClean="0">
                <a:latin typeface="Neris Light" pitchFamily="50" charset="0"/>
              </a:rPr>
              <a:t>8m2 / galón (pistola) y 10 m2/galón (rodillo)</a:t>
            </a:r>
          </a:p>
          <a:p>
            <a:r>
              <a:rPr lang="es-SV" sz="1600" dirty="0" smtClean="0">
                <a:latin typeface="Neris Light" pitchFamily="50" charset="0"/>
              </a:rPr>
              <a:t>Tiempo de vida de la mezcla: 8 horas a 25°C</a:t>
            </a:r>
          </a:p>
          <a:p>
            <a:r>
              <a:rPr lang="es-SV" sz="1600" b="1" dirty="0" smtClean="0">
                <a:latin typeface="Neris Light" pitchFamily="50" charset="0"/>
              </a:rPr>
              <a:t>Tiempos de secado (25°C): </a:t>
            </a:r>
            <a:r>
              <a:rPr lang="es-SV" sz="1600" dirty="0" smtClean="0">
                <a:latin typeface="Neris Light" pitchFamily="50" charset="0"/>
              </a:rPr>
              <a:t>2 horas al tacto, 6 horas para repinte, 24 horas para el manejo y 3 días para curado total</a:t>
            </a:r>
          </a:p>
          <a:p>
            <a:r>
              <a:rPr lang="es-SV" sz="1600" b="1" dirty="0" smtClean="0">
                <a:latin typeface="Neris Light" pitchFamily="50" charset="0"/>
              </a:rPr>
              <a:t>Solvente recomendado: </a:t>
            </a:r>
            <a:r>
              <a:rPr lang="es-SV" sz="1600" dirty="0" smtClean="0">
                <a:latin typeface="Neris Light" pitchFamily="50" charset="0"/>
              </a:rPr>
              <a:t>Ref. 21209</a:t>
            </a:r>
            <a:endParaRPr lang="es-SV" sz="1600" dirty="0">
              <a:latin typeface="Neris Light" pitchFamily="50" charset="0"/>
            </a:endParaRPr>
          </a:p>
        </p:txBody>
      </p:sp>
      <p:pic>
        <p:nvPicPr>
          <p:cNvPr id="1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634" y="5182743"/>
            <a:ext cx="3130838" cy="1126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7 Rectángulo redondeado"/>
          <p:cNvSpPr/>
          <p:nvPr/>
        </p:nvSpPr>
        <p:spPr>
          <a:xfrm>
            <a:off x="5580112" y="980340"/>
            <a:ext cx="3346862" cy="5723866"/>
          </a:xfrm>
          <a:prstGeom prst="round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2879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9049289"/>
              </p:ext>
            </p:extLst>
          </p:nvPr>
        </p:nvGraphicFramePr>
        <p:xfrm>
          <a:off x="611560" y="1988840"/>
          <a:ext cx="7488832" cy="1187901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795216"/>
                <a:gridCol w="4623617"/>
                <a:gridCol w="1069486"/>
                <a:gridCol w="1000513"/>
              </a:tblGrid>
              <a:tr h="2926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CODIGO EBS</a:t>
                      </a:r>
                      <a:endParaRPr lang="es-SV" sz="1100" dirty="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DESCRIPCIÓN EBS</a:t>
                      </a:r>
                      <a:endParaRPr lang="es-SV" sz="1100" dirty="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PVP + IVA 2018</a:t>
                      </a:r>
                      <a:endParaRPr lang="es-SV" sz="110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PVP SIN IVA 2018</a:t>
                      </a:r>
                      <a:endParaRPr lang="es-SV" sz="110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</a:tr>
              <a:tr h="2943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100" dirty="0">
                          <a:effectLst/>
                        </a:rPr>
                        <a:t>10013006</a:t>
                      </a:r>
                      <a:endParaRPr lang="es-SV" sz="1100" dirty="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100" dirty="0">
                          <a:effectLst/>
                        </a:rPr>
                        <a:t>TERCOAT BRILLANTE GRIS CLARO 429106-00101 GALON</a:t>
                      </a:r>
                      <a:endParaRPr lang="es-SV" sz="1100" dirty="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100">
                          <a:effectLst/>
                        </a:rPr>
                        <a:t>$   85.937 </a:t>
                      </a:r>
                      <a:endParaRPr lang="es-SV" sz="110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100">
                          <a:effectLst/>
                        </a:rPr>
                        <a:t> $   72.216 </a:t>
                      </a:r>
                      <a:endParaRPr lang="es-SV" sz="110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</a:tr>
              <a:tr h="2943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100" dirty="0">
                          <a:effectLst/>
                        </a:rPr>
                        <a:t>10013013</a:t>
                      </a:r>
                      <a:endParaRPr lang="es-SV" sz="1100" dirty="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100">
                          <a:effectLst/>
                        </a:rPr>
                        <a:t>TERCOAT BRILLANTE BLANCO 429071-00101 GALON</a:t>
                      </a:r>
                      <a:endParaRPr lang="es-SV" sz="110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100">
                          <a:effectLst/>
                        </a:rPr>
                        <a:t>$   78.457 </a:t>
                      </a:r>
                      <a:endParaRPr lang="es-SV" sz="110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100">
                          <a:effectLst/>
                        </a:rPr>
                        <a:t> $   65.930 </a:t>
                      </a:r>
                      <a:endParaRPr lang="es-SV" sz="110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</a:tr>
              <a:tr h="2943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100" dirty="0">
                          <a:effectLst/>
                        </a:rPr>
                        <a:t>10016987</a:t>
                      </a:r>
                      <a:endParaRPr lang="es-SV" sz="1100" b="1" dirty="0">
                        <a:solidFill>
                          <a:srgbClr val="FF0000"/>
                        </a:solidFill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100" dirty="0">
                          <a:solidFill>
                            <a:srgbClr val="FF0000"/>
                          </a:solidFill>
                          <a:effectLst/>
                        </a:rPr>
                        <a:t>TERCOAT MATE CATALIZADOR INCOLORO 429054-00104 1/4 GALON</a:t>
                      </a:r>
                      <a:endParaRPr lang="es-SV" sz="1100" b="1" dirty="0">
                        <a:solidFill>
                          <a:srgbClr val="FF0000"/>
                        </a:solidFill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100">
                          <a:effectLst/>
                        </a:rPr>
                        <a:t>$   20.143 </a:t>
                      </a:r>
                      <a:endParaRPr lang="es-SV" sz="110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100" dirty="0">
                          <a:effectLst/>
                        </a:rPr>
                        <a:t> $   16.927 </a:t>
                      </a:r>
                      <a:endParaRPr lang="es-SV" sz="1100" dirty="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611560" y="1090864"/>
            <a:ext cx="748883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latin typeface="Neris Black" pitchFamily="50" charset="0"/>
              </a:rPr>
              <a:t>Acabado </a:t>
            </a:r>
            <a:r>
              <a:rPr lang="es-SV" dirty="0" err="1" smtClean="0">
                <a:latin typeface="Neris Black" pitchFamily="50" charset="0"/>
              </a:rPr>
              <a:t>semi</a:t>
            </a:r>
            <a:r>
              <a:rPr lang="es-SV" dirty="0" smtClean="0">
                <a:latin typeface="Neris Black" pitchFamily="50" charset="0"/>
              </a:rPr>
              <a:t>-brillante</a:t>
            </a:r>
          </a:p>
          <a:p>
            <a:r>
              <a:rPr lang="es-SV" dirty="0" smtClean="0">
                <a:latin typeface="Neris Black" pitchFamily="50" charset="0"/>
              </a:rPr>
              <a:t>Relación de mezcla  4:1</a:t>
            </a:r>
          </a:p>
          <a:p>
            <a:r>
              <a:rPr lang="es-SV" sz="1600" dirty="0" smtClean="0">
                <a:latin typeface="Neris Black" pitchFamily="50" charset="0"/>
              </a:rPr>
              <a:t>Epoxi -Amina </a:t>
            </a:r>
            <a:endParaRPr lang="es-SV" sz="1600" dirty="0">
              <a:latin typeface="Neris Black" pitchFamily="50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11560" y="3596243"/>
            <a:ext cx="2752934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2000" dirty="0" smtClean="0">
                <a:latin typeface="Neris Black" pitchFamily="50" charset="0"/>
              </a:rPr>
              <a:t>Acabado Brillante</a:t>
            </a:r>
          </a:p>
          <a:p>
            <a:r>
              <a:rPr lang="es-SV" sz="2000" dirty="0" smtClean="0">
                <a:latin typeface="Neris Black" pitchFamily="50" charset="0"/>
              </a:rPr>
              <a:t>Relación de mezcla  </a:t>
            </a:r>
            <a:r>
              <a:rPr lang="es-SV" sz="2000" dirty="0" smtClean="0">
                <a:latin typeface="Neris Black" pitchFamily="50" charset="0"/>
              </a:rPr>
              <a:t>1:1</a:t>
            </a:r>
            <a:endParaRPr lang="es-SV" sz="2000" dirty="0" smtClean="0">
              <a:latin typeface="Neris Black" pitchFamily="50" charset="0"/>
            </a:endParaRPr>
          </a:p>
          <a:p>
            <a:r>
              <a:rPr lang="es-SV" dirty="0" smtClean="0">
                <a:latin typeface="Neris Black" pitchFamily="50" charset="0"/>
              </a:rPr>
              <a:t>Epoxi - Amida </a:t>
            </a:r>
            <a:endParaRPr lang="es-SV" dirty="0">
              <a:latin typeface="Neris Black" pitchFamily="50" charset="0"/>
            </a:endParaRPr>
          </a:p>
        </p:txBody>
      </p:sp>
      <p:graphicFrame>
        <p:nvGraphicFramePr>
          <p:cNvPr id="8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1562469"/>
              </p:ext>
            </p:extLst>
          </p:nvPr>
        </p:nvGraphicFramePr>
        <p:xfrm>
          <a:off x="611560" y="4581128"/>
          <a:ext cx="7488832" cy="1187901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795216"/>
                <a:gridCol w="4623617"/>
                <a:gridCol w="1069486"/>
                <a:gridCol w="1000513"/>
              </a:tblGrid>
              <a:tr h="2926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CODIGO EBS</a:t>
                      </a:r>
                      <a:endParaRPr lang="es-SV" sz="1100" dirty="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DESCRIPCIÓN EBS</a:t>
                      </a:r>
                      <a:endParaRPr lang="es-SV" sz="1100" dirty="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PVP + IVA 2018</a:t>
                      </a:r>
                      <a:endParaRPr lang="es-SV" sz="110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PVP SIN IVA 2018</a:t>
                      </a:r>
                      <a:endParaRPr lang="es-SV" sz="110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</a:tr>
              <a:tr h="2943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100" dirty="0">
                          <a:effectLst/>
                        </a:rPr>
                        <a:t>10013006</a:t>
                      </a:r>
                      <a:endParaRPr lang="es-SV" sz="1100" dirty="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100" dirty="0">
                          <a:effectLst/>
                        </a:rPr>
                        <a:t>TERCOAT BRILLANTE GRIS CLARO 429106-00101 GALON</a:t>
                      </a:r>
                      <a:endParaRPr lang="es-SV" sz="1100" dirty="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100">
                          <a:effectLst/>
                        </a:rPr>
                        <a:t>$   85.937 </a:t>
                      </a:r>
                      <a:endParaRPr lang="es-SV" sz="110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100">
                          <a:effectLst/>
                        </a:rPr>
                        <a:t> $   72.216 </a:t>
                      </a:r>
                      <a:endParaRPr lang="es-SV" sz="110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</a:tr>
              <a:tr h="2943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SV" sz="1100" dirty="0">
                          <a:effectLst/>
                        </a:rPr>
                        <a:t>10013013</a:t>
                      </a:r>
                      <a:endParaRPr lang="es-SV" sz="1100" dirty="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100">
                          <a:effectLst/>
                        </a:rPr>
                        <a:t>TERCOAT BRILLANTE BLANCO 429071-00101 GALON</a:t>
                      </a:r>
                      <a:endParaRPr lang="es-SV" sz="110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100">
                          <a:effectLst/>
                        </a:rPr>
                        <a:t>$   78.457 </a:t>
                      </a:r>
                      <a:endParaRPr lang="es-SV" sz="110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100">
                          <a:effectLst/>
                        </a:rPr>
                        <a:t> $   65.930 </a:t>
                      </a:r>
                      <a:endParaRPr lang="es-SV" sz="110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</a:tr>
              <a:tr h="294367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10013011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TERCOAT BRILLANTE CATALIZADOR INCOLORO 429072-00101 GALON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100" dirty="0">
                          <a:effectLst/>
                        </a:rPr>
                        <a:t>$   </a:t>
                      </a:r>
                      <a:r>
                        <a:rPr lang="es-SV" sz="1100" dirty="0" smtClean="0">
                          <a:effectLst/>
                        </a:rPr>
                        <a:t>74.875</a:t>
                      </a:r>
                      <a:endParaRPr lang="es-SV" sz="1100" dirty="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SV" sz="1100" dirty="0">
                          <a:effectLst/>
                        </a:rPr>
                        <a:t> $   </a:t>
                      </a:r>
                      <a:r>
                        <a:rPr lang="es-SV" sz="1100" dirty="0" smtClean="0">
                          <a:effectLst/>
                        </a:rPr>
                        <a:t>62.920</a:t>
                      </a:r>
                      <a:endParaRPr lang="es-SV" sz="1100" dirty="0">
                        <a:effectLst/>
                        <a:latin typeface="Neris Light" pitchFamily="50" charset="0"/>
                        <a:ea typeface="Calibri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73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506</Words>
  <Application>Microsoft Office PowerPoint</Application>
  <PresentationFormat>Presentación en pantalla (4:3)</PresentationFormat>
  <Paragraphs>83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Pintura Epóxica – Base Solvente</vt:lpstr>
      <vt:lpstr>Pintura Epóxica – Base Solvente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Pintura Epóxica – Base Solvente</dc:title>
  <dc:creator>Maria Fernanda Jaramillo Vargas</dc:creator>
  <cp:lastModifiedBy>Maria Fernanda Jaramillo Vargas</cp:lastModifiedBy>
  <cp:revision>40</cp:revision>
  <dcterms:created xsi:type="dcterms:W3CDTF">2018-03-06T13:45:56Z</dcterms:created>
  <dcterms:modified xsi:type="dcterms:W3CDTF">2018-07-13T14:27:36Z</dcterms:modified>
</cp:coreProperties>
</file>